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ebas Neue Bold" charset="1" panose="020B0606020202050201"/>
      <p:regular r:id="rId20"/>
    </p:embeddedFont>
    <p:embeddedFont>
      <p:font typeface="Montserrat Bold" charset="1" panose="00000800000000000000"/>
      <p:regular r:id="rId21"/>
    </p:embeddedFont>
    <p:embeddedFont>
      <p:font typeface="Open San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1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13.jpe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9709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31182" y="5732713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6371" y="2837276"/>
            <a:ext cx="13069698" cy="519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WELCOME TO</a:t>
            </a:r>
          </a:p>
          <a:p>
            <a:pPr algn="l">
              <a:lnSpc>
                <a:spcPts val="19563"/>
              </a:lnSpc>
            </a:pPr>
            <a:r>
              <a:rPr lang="en-US" sz="2126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ANALYSIS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79302" y="4592439"/>
            <a:ext cx="2980029" cy="298002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9709" y="1646188"/>
            <a:ext cx="10479638" cy="51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6"/>
              </a:lnSpc>
            </a:pPr>
            <a:r>
              <a:rPr lang="en-US" sz="3004" spc="309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Hello I’m Anish Kumar Mishra !!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8741" y="7850417"/>
            <a:ext cx="310076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Your Slide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31727" y="5526673"/>
            <a:ext cx="2189022" cy="168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5"/>
              </a:lnSpc>
            </a:pPr>
            <a:r>
              <a:rPr lang="en-US" b="true" sz="6854" spc="-198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WHATCH</a:t>
            </a:r>
          </a:p>
          <a:p>
            <a:pPr algn="ctr">
              <a:lnSpc>
                <a:spcPts val="6305"/>
              </a:lnSpc>
            </a:pPr>
            <a:r>
              <a:rPr lang="en-US" b="true" sz="6854" spc="-198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NOW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650920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334694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63527" y="515669"/>
            <a:ext cx="11608597" cy="207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85"/>
              </a:lnSpc>
              <a:spcBef>
                <a:spcPct val="0"/>
              </a:spcBef>
            </a:pPr>
            <a:r>
              <a:rPr lang="en-US" b="true" sz="846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DISTRIBUTION OF ORDERS BY HOUR OF THE DAY.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869991" y="1504756"/>
            <a:ext cx="7561026" cy="7277488"/>
          </a:xfrm>
          <a:custGeom>
            <a:avLst/>
            <a:gdLst/>
            <a:ahLst/>
            <a:cxnLst/>
            <a:rect r="r" b="b" t="t" l="l"/>
            <a:pathLst>
              <a:path h="7277488" w="7561026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48185" y="2420042"/>
            <a:ext cx="10296516" cy="4354920"/>
          </a:xfrm>
          <a:custGeom>
            <a:avLst/>
            <a:gdLst/>
            <a:ahLst/>
            <a:cxnLst/>
            <a:rect r="r" b="b" t="t" l="l"/>
            <a:pathLst>
              <a:path h="4354920" w="10296516">
                <a:moveTo>
                  <a:pt x="0" y="0"/>
                </a:moveTo>
                <a:lnTo>
                  <a:pt x="10296516" y="0"/>
                </a:lnTo>
                <a:lnTo>
                  <a:pt x="10296516" y="4354920"/>
                </a:lnTo>
                <a:lnTo>
                  <a:pt x="0" y="4354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07335" y="6943180"/>
            <a:ext cx="4759167" cy="3152948"/>
          </a:xfrm>
          <a:custGeom>
            <a:avLst/>
            <a:gdLst/>
            <a:ahLst/>
            <a:cxnLst/>
            <a:rect r="r" b="b" t="t" l="l"/>
            <a:pathLst>
              <a:path h="3152948" w="4759167">
                <a:moveTo>
                  <a:pt x="0" y="0"/>
                </a:moveTo>
                <a:lnTo>
                  <a:pt x="4759166" y="0"/>
                </a:lnTo>
                <a:lnTo>
                  <a:pt x="4759166" y="3152947"/>
                </a:lnTo>
                <a:lnTo>
                  <a:pt x="0" y="31529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2946" y="2414098"/>
            <a:ext cx="10732285" cy="4242153"/>
          </a:xfrm>
          <a:custGeom>
            <a:avLst/>
            <a:gdLst/>
            <a:ahLst/>
            <a:cxnLst/>
            <a:rect r="r" b="b" t="t" l="l"/>
            <a:pathLst>
              <a:path h="4242153" w="10732285">
                <a:moveTo>
                  <a:pt x="0" y="0"/>
                </a:moveTo>
                <a:lnTo>
                  <a:pt x="10732285" y="0"/>
                </a:lnTo>
                <a:lnTo>
                  <a:pt x="10732285" y="4242153"/>
                </a:lnTo>
                <a:lnTo>
                  <a:pt x="0" y="4242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04346" y="5258270"/>
            <a:ext cx="7151699" cy="4792916"/>
          </a:xfrm>
          <a:custGeom>
            <a:avLst/>
            <a:gdLst/>
            <a:ahLst/>
            <a:cxnLst/>
            <a:rect r="r" b="b" t="t" l="l"/>
            <a:pathLst>
              <a:path h="4792916" w="7151699">
                <a:moveTo>
                  <a:pt x="0" y="0"/>
                </a:moveTo>
                <a:lnTo>
                  <a:pt x="7151699" y="0"/>
                </a:lnTo>
                <a:lnTo>
                  <a:pt x="7151699" y="4792916"/>
                </a:lnTo>
                <a:lnTo>
                  <a:pt x="0" y="47929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5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09700" y="614465"/>
            <a:ext cx="13572787" cy="179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2"/>
              </a:lnSpc>
              <a:spcBef>
                <a:spcPct val="0"/>
              </a:spcBef>
            </a:pPr>
            <a:r>
              <a:rPr lang="en-US" b="true" sz="73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650920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334694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98725" y="1362541"/>
            <a:ext cx="12422908" cy="1602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0"/>
              </a:lnSpc>
              <a:spcBef>
                <a:spcPct val="0"/>
              </a:spcBef>
            </a:pPr>
            <a:r>
              <a:rPr lang="en-US" b="true" sz="6543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GROUP THE ORDERS BY DATE AND CALCULATE THE AVERAGE NUMBER OF PIZZAS ORDERED PER DAY.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869991" y="1504756"/>
            <a:ext cx="7561026" cy="7277488"/>
          </a:xfrm>
          <a:custGeom>
            <a:avLst/>
            <a:gdLst/>
            <a:ahLst/>
            <a:cxnLst/>
            <a:rect r="r" b="b" t="t" l="l"/>
            <a:pathLst>
              <a:path h="7277488" w="7561026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52960" y="3383994"/>
            <a:ext cx="11215631" cy="3947039"/>
          </a:xfrm>
          <a:custGeom>
            <a:avLst/>
            <a:gdLst/>
            <a:ahLst/>
            <a:cxnLst/>
            <a:rect r="r" b="b" t="t" l="l"/>
            <a:pathLst>
              <a:path h="3947039" w="11215631">
                <a:moveTo>
                  <a:pt x="0" y="0"/>
                </a:moveTo>
                <a:lnTo>
                  <a:pt x="11215631" y="0"/>
                </a:lnTo>
                <a:lnTo>
                  <a:pt x="11215631" y="3947040"/>
                </a:lnTo>
                <a:lnTo>
                  <a:pt x="0" y="394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02338" y="7987334"/>
            <a:ext cx="6516876" cy="1475519"/>
          </a:xfrm>
          <a:custGeom>
            <a:avLst/>
            <a:gdLst/>
            <a:ahLst/>
            <a:cxnLst/>
            <a:rect r="r" b="b" t="t" l="l"/>
            <a:pathLst>
              <a:path h="1475519" w="6516876">
                <a:moveTo>
                  <a:pt x="0" y="0"/>
                </a:moveTo>
                <a:lnTo>
                  <a:pt x="6516876" y="0"/>
                </a:lnTo>
                <a:lnTo>
                  <a:pt x="6516876" y="1475519"/>
                </a:lnTo>
                <a:lnTo>
                  <a:pt x="0" y="14755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0686" y="2685388"/>
            <a:ext cx="9229428" cy="5392475"/>
          </a:xfrm>
          <a:custGeom>
            <a:avLst/>
            <a:gdLst/>
            <a:ahLst/>
            <a:cxnLst/>
            <a:rect r="r" b="b" t="t" l="l"/>
            <a:pathLst>
              <a:path h="5392475" w="9229428">
                <a:moveTo>
                  <a:pt x="0" y="0"/>
                </a:moveTo>
                <a:lnTo>
                  <a:pt x="9229428" y="0"/>
                </a:lnTo>
                <a:lnTo>
                  <a:pt x="9229428" y="5392474"/>
                </a:lnTo>
                <a:lnTo>
                  <a:pt x="0" y="5392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54753" y="7430479"/>
            <a:ext cx="6878483" cy="2400980"/>
          </a:xfrm>
          <a:custGeom>
            <a:avLst/>
            <a:gdLst/>
            <a:ahLst/>
            <a:cxnLst/>
            <a:rect r="r" b="b" t="t" l="l"/>
            <a:pathLst>
              <a:path h="2400980" w="6878483">
                <a:moveTo>
                  <a:pt x="0" y="0"/>
                </a:moveTo>
                <a:lnTo>
                  <a:pt x="6878483" y="0"/>
                </a:lnTo>
                <a:lnTo>
                  <a:pt x="6878483" y="2400980"/>
                </a:lnTo>
                <a:lnTo>
                  <a:pt x="0" y="2400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09700" y="513994"/>
            <a:ext cx="13797751" cy="221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52"/>
              </a:lnSpc>
              <a:spcBef>
                <a:spcPct val="0"/>
              </a:spcBef>
            </a:pPr>
            <a:r>
              <a:rPr lang="en-US" b="true" sz="9078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DETERMINE THE TOP 3 MOST ORDERED PIZZA TYPES BASED ON REVENUE.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106306" y="2733644"/>
            <a:ext cx="6826930" cy="4432068"/>
            <a:chOff x="0" y="0"/>
            <a:chExt cx="1569202" cy="10187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9202" cy="1018732"/>
            </a:xfrm>
            <a:custGeom>
              <a:avLst/>
              <a:gdLst/>
              <a:ahLst/>
              <a:cxnLst/>
              <a:rect r="r" b="b" t="t" l="l"/>
              <a:pathLst>
                <a:path h="1018732" w="1569202">
                  <a:moveTo>
                    <a:pt x="26083" y="0"/>
                  </a:moveTo>
                  <a:lnTo>
                    <a:pt x="1543119" y="0"/>
                  </a:lnTo>
                  <a:cubicBezTo>
                    <a:pt x="1557524" y="0"/>
                    <a:pt x="1569202" y="11678"/>
                    <a:pt x="1569202" y="26083"/>
                  </a:cubicBezTo>
                  <a:lnTo>
                    <a:pt x="1569202" y="992649"/>
                  </a:lnTo>
                  <a:cubicBezTo>
                    <a:pt x="1569202" y="1007054"/>
                    <a:pt x="1557524" y="1018732"/>
                    <a:pt x="1543119" y="1018732"/>
                  </a:cubicBezTo>
                  <a:lnTo>
                    <a:pt x="26083" y="1018732"/>
                  </a:lnTo>
                  <a:cubicBezTo>
                    <a:pt x="11678" y="1018732"/>
                    <a:pt x="0" y="1007054"/>
                    <a:pt x="0" y="992649"/>
                  </a:cubicBezTo>
                  <a:lnTo>
                    <a:pt x="0" y="26083"/>
                  </a:lnTo>
                  <a:cubicBezTo>
                    <a:pt x="0" y="11678"/>
                    <a:pt x="11678" y="0"/>
                    <a:pt x="2608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601" r="0" b="-1601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1125" y="7642288"/>
            <a:ext cx="7675560" cy="1412096"/>
            <a:chOff x="0" y="0"/>
            <a:chExt cx="1769807" cy="3255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69807" cy="325597"/>
            </a:xfrm>
            <a:custGeom>
              <a:avLst/>
              <a:gdLst/>
              <a:ahLst/>
              <a:cxnLst/>
              <a:rect r="r" b="b" t="t" l="l"/>
              <a:pathLst>
                <a:path h="325597" w="1769807">
                  <a:moveTo>
                    <a:pt x="1566607" y="0"/>
                  </a:moveTo>
                  <a:cubicBezTo>
                    <a:pt x="1678831" y="0"/>
                    <a:pt x="1769807" y="72887"/>
                    <a:pt x="1769807" y="162798"/>
                  </a:cubicBezTo>
                  <a:cubicBezTo>
                    <a:pt x="1769807" y="252709"/>
                    <a:pt x="1678831" y="325597"/>
                    <a:pt x="1566607" y="325597"/>
                  </a:cubicBezTo>
                  <a:lnTo>
                    <a:pt x="203200" y="325597"/>
                  </a:lnTo>
                  <a:cubicBezTo>
                    <a:pt x="90976" y="325597"/>
                    <a:pt x="0" y="252709"/>
                    <a:pt x="0" y="162798"/>
                  </a:cubicBezTo>
                  <a:cubicBezTo>
                    <a:pt x="0" y="7288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69807" cy="373222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9031" y="2905491"/>
            <a:ext cx="13449938" cy="519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81515" y="1646188"/>
            <a:ext cx="6724969" cy="51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b="true" sz="3004" spc="309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Analysis 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9693" y="7718488"/>
            <a:ext cx="6018424" cy="111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2"/>
              </a:lnSpc>
            </a:pPr>
            <a:r>
              <a:rPr lang="en-US" sz="325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https://www.linkedin.com/in/anish-kumar-196406277/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258300" y="7642288"/>
            <a:ext cx="7812196" cy="1412096"/>
            <a:chOff x="0" y="0"/>
            <a:chExt cx="2634019" cy="4761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34019" cy="476113"/>
            </a:xfrm>
            <a:custGeom>
              <a:avLst/>
              <a:gdLst/>
              <a:ahLst/>
              <a:cxnLst/>
              <a:rect r="r" b="b" t="t" l="l"/>
              <a:pathLst>
                <a:path h="476113" w="2634019">
                  <a:moveTo>
                    <a:pt x="2430819" y="0"/>
                  </a:moveTo>
                  <a:cubicBezTo>
                    <a:pt x="2543043" y="0"/>
                    <a:pt x="2634019" y="106582"/>
                    <a:pt x="2634019" y="238057"/>
                  </a:cubicBezTo>
                  <a:cubicBezTo>
                    <a:pt x="2634019" y="369531"/>
                    <a:pt x="2543043" y="476113"/>
                    <a:pt x="2430819" y="476113"/>
                  </a:cubicBezTo>
                  <a:lnTo>
                    <a:pt x="203200" y="476113"/>
                  </a:lnTo>
                  <a:cubicBezTo>
                    <a:pt x="90976" y="476113"/>
                    <a:pt x="0" y="369531"/>
                    <a:pt x="0" y="238057"/>
                  </a:cubicBezTo>
                  <a:cubicBezTo>
                    <a:pt x="0" y="10658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634019" cy="523738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842417" y="7776159"/>
            <a:ext cx="4412076" cy="109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3"/>
              </a:lnSpc>
            </a:pPr>
            <a:r>
              <a:rPr lang="en-US" sz="318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https://github.com/anishkumarmishra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9970" y="9258300"/>
            <a:ext cx="2793989" cy="709218"/>
          </a:xfrm>
          <a:custGeom>
            <a:avLst/>
            <a:gdLst/>
            <a:ahLst/>
            <a:cxnLst/>
            <a:rect r="r" b="b" t="t" l="l"/>
            <a:pathLst>
              <a:path h="709218" w="2793989">
                <a:moveTo>
                  <a:pt x="0" y="0"/>
                </a:moveTo>
                <a:lnTo>
                  <a:pt x="2793990" y="0"/>
                </a:lnTo>
                <a:lnTo>
                  <a:pt x="2793990" y="709218"/>
                </a:lnTo>
                <a:lnTo>
                  <a:pt x="0" y="709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716513" y="2369041"/>
            <a:ext cx="4519126" cy="6575594"/>
            <a:chOff x="0" y="0"/>
            <a:chExt cx="700131" cy="10187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5"/>
              <a:stretch>
                <a:fillRect l="-58586" t="0" r="-5858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927659" y="877426"/>
            <a:ext cx="2751184" cy="698352"/>
          </a:xfrm>
          <a:custGeom>
            <a:avLst/>
            <a:gdLst/>
            <a:ahLst/>
            <a:cxnLst/>
            <a:rect r="r" b="b" t="t" l="l"/>
            <a:pathLst>
              <a:path h="698352" w="2751184">
                <a:moveTo>
                  <a:pt x="0" y="0"/>
                </a:moveTo>
                <a:lnTo>
                  <a:pt x="2751183" y="0"/>
                </a:lnTo>
                <a:lnTo>
                  <a:pt x="2751183" y="698352"/>
                </a:lnTo>
                <a:lnTo>
                  <a:pt x="0" y="698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60539" y="597274"/>
            <a:ext cx="7485174" cy="273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ABOUT OUR BASIC PIZZA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25652" y="3013866"/>
            <a:ext cx="6252353" cy="62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3"/>
              </a:lnSpc>
            </a:pPr>
            <a:r>
              <a:rPr lang="en-US" sz="3759" spc="240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Passion for Pizza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63887" y="3648362"/>
            <a:ext cx="13195413" cy="499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9"/>
              </a:lnSpc>
            </a:pPr>
            <a:r>
              <a:rPr lang="en-US" sz="392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Retrieve the total number of orders placed.</a:t>
            </a:r>
          </a:p>
          <a:p>
            <a:pPr algn="l">
              <a:lnSpc>
                <a:spcPts val="6679"/>
              </a:lnSpc>
            </a:pPr>
            <a:r>
              <a:rPr lang="en-US" sz="392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Calculate the total revenue generated from pizza sales.</a:t>
            </a:r>
          </a:p>
          <a:p>
            <a:pPr algn="l">
              <a:lnSpc>
                <a:spcPts val="6679"/>
              </a:lnSpc>
            </a:pPr>
            <a:r>
              <a:rPr lang="en-US" sz="392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Identify the highest-priced pizza.</a:t>
            </a:r>
          </a:p>
          <a:p>
            <a:pPr algn="l">
              <a:lnSpc>
                <a:spcPts val="6679"/>
              </a:lnSpc>
            </a:pPr>
            <a:r>
              <a:rPr lang="en-US" sz="392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Identify the most common pizza size ordered.</a:t>
            </a:r>
          </a:p>
          <a:p>
            <a:pPr algn="l" marL="0" indent="0" lvl="0">
              <a:lnSpc>
                <a:spcPts val="6679"/>
              </a:lnSpc>
              <a:spcBef>
                <a:spcPct val="0"/>
              </a:spcBef>
            </a:pPr>
            <a:r>
              <a:rPr lang="en-US" sz="392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542744" y="6999203"/>
            <a:ext cx="7196386" cy="3844529"/>
            <a:chOff x="0" y="0"/>
            <a:chExt cx="1114909" cy="5956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2356" r="0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482456" y="2521871"/>
            <a:ext cx="7196386" cy="3844529"/>
            <a:chOff x="0" y="0"/>
            <a:chExt cx="1114909" cy="5956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4909" cy="595618"/>
            </a:xfrm>
            <a:custGeom>
              <a:avLst/>
              <a:gdLst/>
              <a:ahLst/>
              <a:cxnLst/>
              <a:rect r="r" b="b" t="t" l="l"/>
              <a:pathLst>
                <a:path h="595618" w="1114909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2356" r="0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442691" y="6158034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7135" y="2573252"/>
            <a:ext cx="9867685" cy="3370942"/>
          </a:xfrm>
          <a:custGeom>
            <a:avLst/>
            <a:gdLst/>
            <a:ahLst/>
            <a:cxnLst/>
            <a:rect r="r" b="b" t="t" l="l"/>
            <a:pathLst>
              <a:path h="3370942" w="9867685">
                <a:moveTo>
                  <a:pt x="0" y="0"/>
                </a:moveTo>
                <a:lnTo>
                  <a:pt x="9867685" y="0"/>
                </a:lnTo>
                <a:lnTo>
                  <a:pt x="9867685" y="3370943"/>
                </a:lnTo>
                <a:lnTo>
                  <a:pt x="0" y="3370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38" t="0" r="-1938" b="-135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82456" y="6848683"/>
            <a:ext cx="5228060" cy="3116276"/>
          </a:xfrm>
          <a:custGeom>
            <a:avLst/>
            <a:gdLst/>
            <a:ahLst/>
            <a:cxnLst/>
            <a:rect r="r" b="b" t="t" l="l"/>
            <a:pathLst>
              <a:path h="3116276" w="5228060">
                <a:moveTo>
                  <a:pt x="0" y="0"/>
                </a:moveTo>
                <a:lnTo>
                  <a:pt x="5228060" y="0"/>
                </a:lnTo>
                <a:lnTo>
                  <a:pt x="5228060" y="3116276"/>
                </a:lnTo>
                <a:lnTo>
                  <a:pt x="0" y="31162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29" r="0" b="-32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7135" y="1494212"/>
            <a:ext cx="14151960" cy="95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14"/>
              </a:lnSpc>
              <a:spcBef>
                <a:spcPct val="0"/>
              </a:spcBef>
            </a:pPr>
            <a:r>
              <a:rPr lang="en-US" b="true" sz="740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ORDERS PLACED.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60296" y="7512277"/>
            <a:ext cx="2329541" cy="113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64"/>
              </a:lnSpc>
              <a:spcBef>
                <a:spcPct val="0"/>
              </a:spcBef>
            </a:pPr>
            <a:r>
              <a:rPr lang="en-US" b="true" sz="8874">
                <a:solidFill>
                  <a:srgbClr val="EA6E1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334694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29110" y="3474598"/>
            <a:ext cx="11568265" cy="3013954"/>
          </a:xfrm>
          <a:custGeom>
            <a:avLst/>
            <a:gdLst/>
            <a:ahLst/>
            <a:cxnLst/>
            <a:rect r="r" b="b" t="t" l="l"/>
            <a:pathLst>
              <a:path h="3013954" w="11568265">
                <a:moveTo>
                  <a:pt x="0" y="0"/>
                </a:moveTo>
                <a:lnTo>
                  <a:pt x="11568265" y="0"/>
                </a:lnTo>
                <a:lnTo>
                  <a:pt x="11568265" y="3013954"/>
                </a:lnTo>
                <a:lnTo>
                  <a:pt x="0" y="3013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34100" y="1020197"/>
            <a:ext cx="10915292" cy="2140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2"/>
              </a:lnSpc>
              <a:spcBef>
                <a:spcPct val="0"/>
              </a:spcBef>
            </a:pPr>
            <a:r>
              <a:rPr lang="en-US" b="true" sz="8698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CALCULATE THE TOTAL REVENUE GENERATED FROM PIZZA SALES.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869991" y="1504756"/>
            <a:ext cx="7561026" cy="7277488"/>
          </a:xfrm>
          <a:custGeom>
            <a:avLst/>
            <a:gdLst/>
            <a:ahLst/>
            <a:cxnLst/>
            <a:rect r="r" b="b" t="t" l="l"/>
            <a:pathLst>
              <a:path h="7277488" w="7561026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02082" y="6689405"/>
            <a:ext cx="5493340" cy="3329297"/>
          </a:xfrm>
          <a:custGeom>
            <a:avLst/>
            <a:gdLst/>
            <a:ahLst/>
            <a:cxnLst/>
            <a:rect r="r" b="b" t="t" l="l"/>
            <a:pathLst>
              <a:path h="3329297" w="5493340">
                <a:moveTo>
                  <a:pt x="0" y="0"/>
                </a:moveTo>
                <a:lnTo>
                  <a:pt x="5493340" y="0"/>
                </a:lnTo>
                <a:lnTo>
                  <a:pt x="5493340" y="3329297"/>
                </a:lnTo>
                <a:lnTo>
                  <a:pt x="0" y="33292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5761" y="3221235"/>
            <a:ext cx="4806705" cy="3844529"/>
            <a:chOff x="0" y="0"/>
            <a:chExt cx="744684" cy="5956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4684" cy="595618"/>
            </a:xfrm>
            <a:custGeom>
              <a:avLst/>
              <a:gdLst/>
              <a:ahLst/>
              <a:cxnLst/>
              <a:rect r="r" b="b" t="t" l="l"/>
              <a:pathLst>
                <a:path h="595618" w="744684">
                  <a:moveTo>
                    <a:pt x="37045" y="0"/>
                  </a:moveTo>
                  <a:lnTo>
                    <a:pt x="707639" y="0"/>
                  </a:lnTo>
                  <a:cubicBezTo>
                    <a:pt x="717464" y="0"/>
                    <a:pt x="726887" y="3903"/>
                    <a:pt x="733834" y="10850"/>
                  </a:cubicBezTo>
                  <a:cubicBezTo>
                    <a:pt x="740781" y="17797"/>
                    <a:pt x="744684" y="27220"/>
                    <a:pt x="744684" y="37045"/>
                  </a:cubicBezTo>
                  <a:lnTo>
                    <a:pt x="744684" y="558573"/>
                  </a:lnTo>
                  <a:cubicBezTo>
                    <a:pt x="744684" y="579033"/>
                    <a:pt x="728099" y="595618"/>
                    <a:pt x="707639" y="595618"/>
                  </a:cubicBezTo>
                  <a:lnTo>
                    <a:pt x="37045" y="595618"/>
                  </a:lnTo>
                  <a:cubicBezTo>
                    <a:pt x="27220" y="595618"/>
                    <a:pt x="17797" y="591715"/>
                    <a:pt x="10850" y="584768"/>
                  </a:cubicBezTo>
                  <a:cubicBezTo>
                    <a:pt x="3903" y="577821"/>
                    <a:pt x="0" y="568398"/>
                    <a:pt x="0" y="558573"/>
                  </a:cubicBezTo>
                  <a:lnTo>
                    <a:pt x="0" y="37045"/>
                  </a:lnTo>
                  <a:cubicBezTo>
                    <a:pt x="0" y="27220"/>
                    <a:pt x="3903" y="17797"/>
                    <a:pt x="10850" y="10850"/>
                  </a:cubicBezTo>
                  <a:cubicBezTo>
                    <a:pt x="17797" y="3903"/>
                    <a:pt x="27220" y="0"/>
                    <a:pt x="37045" y="0"/>
                  </a:cubicBezTo>
                  <a:close/>
                </a:path>
              </a:pathLst>
            </a:custGeom>
            <a:blipFill>
              <a:blip r:embed="rId4"/>
              <a:stretch>
                <a:fillRect l="-10250" t="0" r="-10250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608829" y="5972572"/>
            <a:ext cx="1865638" cy="18656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524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697263" y="2895322"/>
            <a:ext cx="11097209" cy="4084717"/>
          </a:xfrm>
          <a:custGeom>
            <a:avLst/>
            <a:gdLst/>
            <a:ahLst/>
            <a:cxnLst/>
            <a:rect r="r" b="b" t="t" l="l"/>
            <a:pathLst>
              <a:path h="4084717" w="11097209">
                <a:moveTo>
                  <a:pt x="0" y="0"/>
                </a:moveTo>
                <a:lnTo>
                  <a:pt x="11097209" y="0"/>
                </a:lnTo>
                <a:lnTo>
                  <a:pt x="11097209" y="4084718"/>
                </a:lnTo>
                <a:lnTo>
                  <a:pt x="0" y="4084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34144" y="7342117"/>
            <a:ext cx="7137748" cy="2457257"/>
          </a:xfrm>
          <a:custGeom>
            <a:avLst/>
            <a:gdLst/>
            <a:ahLst/>
            <a:cxnLst/>
            <a:rect r="r" b="b" t="t" l="l"/>
            <a:pathLst>
              <a:path h="2457257" w="7137748">
                <a:moveTo>
                  <a:pt x="0" y="0"/>
                </a:moveTo>
                <a:lnTo>
                  <a:pt x="7137747" y="0"/>
                </a:lnTo>
                <a:lnTo>
                  <a:pt x="7137747" y="2457258"/>
                </a:lnTo>
                <a:lnTo>
                  <a:pt x="0" y="2457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1639209"/>
            <a:ext cx="17510432" cy="2233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5"/>
              </a:lnSpc>
            </a:pPr>
            <a:r>
              <a:rPr lang="en-US" b="true" sz="914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HIGHEST-PRICED PIZZA.</a:t>
            </a:r>
          </a:p>
          <a:p>
            <a:pPr algn="ctr" marL="0" indent="0" lvl="0">
              <a:lnSpc>
                <a:spcPts val="8415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22860" y="7914410"/>
            <a:ext cx="4280688" cy="494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b="true" sz="2943" spc="188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Greek Pizza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53697" y="6625440"/>
            <a:ext cx="1375902" cy="82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39"/>
              </a:lnSpc>
              <a:spcBef>
                <a:spcPct val="0"/>
              </a:spcBef>
            </a:pPr>
            <a:r>
              <a:rPr lang="en-US" b="true" sz="6455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$37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650920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334694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91472" y="506144"/>
            <a:ext cx="13030414" cy="88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50"/>
              </a:lnSpc>
              <a:spcBef>
                <a:spcPct val="0"/>
              </a:spcBef>
            </a:pPr>
            <a:r>
              <a:rPr lang="en-US" b="true" sz="679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IDENTIFY THE MOST COMMON PIZZA SIZE ORDERED.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869991" y="1504756"/>
            <a:ext cx="7561026" cy="7277488"/>
          </a:xfrm>
          <a:custGeom>
            <a:avLst/>
            <a:gdLst/>
            <a:ahLst/>
            <a:cxnLst/>
            <a:rect r="r" b="b" t="t" l="l"/>
            <a:pathLst>
              <a:path h="7277488" w="7561026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25414" y="1689129"/>
            <a:ext cx="10881561" cy="4585841"/>
          </a:xfrm>
          <a:custGeom>
            <a:avLst/>
            <a:gdLst/>
            <a:ahLst/>
            <a:cxnLst/>
            <a:rect r="r" b="b" t="t" l="l"/>
            <a:pathLst>
              <a:path h="4585841" w="10881561">
                <a:moveTo>
                  <a:pt x="0" y="0"/>
                </a:moveTo>
                <a:lnTo>
                  <a:pt x="10881561" y="0"/>
                </a:lnTo>
                <a:lnTo>
                  <a:pt x="10881561" y="4585841"/>
                </a:lnTo>
                <a:lnTo>
                  <a:pt x="0" y="4585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7" r="0" b="-39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705581" y="6453773"/>
            <a:ext cx="4244634" cy="3776077"/>
          </a:xfrm>
          <a:custGeom>
            <a:avLst/>
            <a:gdLst/>
            <a:ahLst/>
            <a:cxnLst/>
            <a:rect r="r" b="b" t="t" l="l"/>
            <a:pathLst>
              <a:path h="3776077" w="4244634">
                <a:moveTo>
                  <a:pt x="0" y="0"/>
                </a:moveTo>
                <a:lnTo>
                  <a:pt x="4244634" y="0"/>
                </a:lnTo>
                <a:lnTo>
                  <a:pt x="4244634" y="3776077"/>
                </a:lnTo>
                <a:lnTo>
                  <a:pt x="0" y="3776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83" r="0" b="-58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17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028740" y="1191091"/>
            <a:ext cx="7391570" cy="6864920"/>
          </a:xfrm>
          <a:custGeom>
            <a:avLst/>
            <a:gdLst/>
            <a:ahLst/>
            <a:cxnLst/>
            <a:rect r="r" b="b" t="t" l="l"/>
            <a:pathLst>
              <a:path h="6864920" w="7391570">
                <a:moveTo>
                  <a:pt x="0" y="0"/>
                </a:moveTo>
                <a:lnTo>
                  <a:pt x="7391570" y="0"/>
                </a:lnTo>
                <a:lnTo>
                  <a:pt x="7391570" y="6864920"/>
                </a:lnTo>
                <a:lnTo>
                  <a:pt x="0" y="6864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6890214"/>
            <a:ext cx="4806705" cy="3844529"/>
            <a:chOff x="0" y="0"/>
            <a:chExt cx="744684" cy="5956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4684" cy="595618"/>
            </a:xfrm>
            <a:custGeom>
              <a:avLst/>
              <a:gdLst/>
              <a:ahLst/>
              <a:cxnLst/>
              <a:rect r="r" b="b" t="t" l="l"/>
              <a:pathLst>
                <a:path h="595618" w="744684">
                  <a:moveTo>
                    <a:pt x="37045" y="0"/>
                  </a:moveTo>
                  <a:lnTo>
                    <a:pt x="707639" y="0"/>
                  </a:lnTo>
                  <a:cubicBezTo>
                    <a:pt x="717464" y="0"/>
                    <a:pt x="726887" y="3903"/>
                    <a:pt x="733834" y="10850"/>
                  </a:cubicBezTo>
                  <a:cubicBezTo>
                    <a:pt x="740781" y="17797"/>
                    <a:pt x="744684" y="27220"/>
                    <a:pt x="744684" y="37045"/>
                  </a:cubicBezTo>
                  <a:lnTo>
                    <a:pt x="744684" y="558573"/>
                  </a:lnTo>
                  <a:cubicBezTo>
                    <a:pt x="744684" y="579033"/>
                    <a:pt x="728099" y="595618"/>
                    <a:pt x="707639" y="595618"/>
                  </a:cubicBezTo>
                  <a:lnTo>
                    <a:pt x="37045" y="595618"/>
                  </a:lnTo>
                  <a:cubicBezTo>
                    <a:pt x="27220" y="595618"/>
                    <a:pt x="17797" y="591715"/>
                    <a:pt x="10850" y="584768"/>
                  </a:cubicBezTo>
                  <a:cubicBezTo>
                    <a:pt x="3903" y="577821"/>
                    <a:pt x="0" y="568398"/>
                    <a:pt x="0" y="558573"/>
                  </a:cubicBezTo>
                  <a:lnTo>
                    <a:pt x="0" y="37045"/>
                  </a:lnTo>
                  <a:cubicBezTo>
                    <a:pt x="0" y="27220"/>
                    <a:pt x="3903" y="17797"/>
                    <a:pt x="10850" y="10850"/>
                  </a:cubicBezTo>
                  <a:cubicBezTo>
                    <a:pt x="17797" y="3903"/>
                    <a:pt x="27220" y="0"/>
                    <a:pt x="37045" y="0"/>
                  </a:cubicBezTo>
                  <a:close/>
                </a:path>
              </a:pathLst>
            </a:custGeom>
            <a:blipFill>
              <a:blip r:embed="rId5"/>
              <a:stretch>
                <a:fillRect l="-10250" t="0" r="-10250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501701" y="2585262"/>
            <a:ext cx="10243703" cy="4564026"/>
          </a:xfrm>
          <a:custGeom>
            <a:avLst/>
            <a:gdLst/>
            <a:ahLst/>
            <a:cxnLst/>
            <a:rect r="r" b="b" t="t" l="l"/>
            <a:pathLst>
              <a:path h="4564026" w="10243703">
                <a:moveTo>
                  <a:pt x="0" y="0"/>
                </a:moveTo>
                <a:lnTo>
                  <a:pt x="10243703" y="0"/>
                </a:lnTo>
                <a:lnTo>
                  <a:pt x="10243703" y="4564026"/>
                </a:lnTo>
                <a:lnTo>
                  <a:pt x="0" y="4564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83523" y="7267280"/>
            <a:ext cx="5931121" cy="2912127"/>
          </a:xfrm>
          <a:custGeom>
            <a:avLst/>
            <a:gdLst/>
            <a:ahLst/>
            <a:cxnLst/>
            <a:rect r="r" b="b" t="t" l="l"/>
            <a:pathLst>
              <a:path h="2912127" w="5931121">
                <a:moveTo>
                  <a:pt x="0" y="0"/>
                </a:moveTo>
                <a:lnTo>
                  <a:pt x="5931122" y="0"/>
                </a:lnTo>
                <a:lnTo>
                  <a:pt x="5931122" y="2912127"/>
                </a:lnTo>
                <a:lnTo>
                  <a:pt x="0" y="2912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14425" y="772945"/>
            <a:ext cx="13799732" cy="203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36"/>
              </a:lnSpc>
              <a:spcBef>
                <a:spcPct val="0"/>
              </a:spcBef>
            </a:pPr>
            <a:r>
              <a:rPr lang="en-US" b="true" sz="83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9970" y="9258300"/>
            <a:ext cx="2793989" cy="709218"/>
          </a:xfrm>
          <a:custGeom>
            <a:avLst/>
            <a:gdLst/>
            <a:ahLst/>
            <a:cxnLst/>
            <a:rect r="r" b="b" t="t" l="l"/>
            <a:pathLst>
              <a:path h="709218" w="2793989">
                <a:moveTo>
                  <a:pt x="0" y="0"/>
                </a:moveTo>
                <a:lnTo>
                  <a:pt x="2793990" y="0"/>
                </a:lnTo>
                <a:lnTo>
                  <a:pt x="2793990" y="709218"/>
                </a:lnTo>
                <a:lnTo>
                  <a:pt x="0" y="709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716513" y="2369041"/>
            <a:ext cx="4519126" cy="6575594"/>
            <a:chOff x="0" y="0"/>
            <a:chExt cx="700131" cy="10187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0131" cy="1018732"/>
            </a:xfrm>
            <a:custGeom>
              <a:avLst/>
              <a:gdLst/>
              <a:ahLst/>
              <a:cxnLst/>
              <a:rect r="r" b="b" t="t" l="l"/>
              <a:pathLst>
                <a:path h="1018732" w="700131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5"/>
              <a:stretch>
                <a:fillRect l="-58586" t="0" r="-58586" b="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927659" y="877426"/>
            <a:ext cx="2751184" cy="698352"/>
          </a:xfrm>
          <a:custGeom>
            <a:avLst/>
            <a:gdLst/>
            <a:ahLst/>
            <a:cxnLst/>
            <a:rect r="r" b="b" t="t" l="l"/>
            <a:pathLst>
              <a:path h="698352" w="2751184">
                <a:moveTo>
                  <a:pt x="0" y="0"/>
                </a:moveTo>
                <a:lnTo>
                  <a:pt x="2751183" y="0"/>
                </a:lnTo>
                <a:lnTo>
                  <a:pt x="2751183" y="698352"/>
                </a:lnTo>
                <a:lnTo>
                  <a:pt x="0" y="698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05187" y="639764"/>
            <a:ext cx="11398761" cy="271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42"/>
              </a:lnSpc>
              <a:spcBef>
                <a:spcPct val="0"/>
              </a:spcBef>
            </a:pPr>
            <a:r>
              <a:rPr lang="en-US" b="true" sz="11132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ABOUT OUR INTERMEDIATE PIZZA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25652" y="3013866"/>
            <a:ext cx="6252353" cy="625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3"/>
              </a:lnSpc>
            </a:pPr>
            <a:r>
              <a:rPr lang="en-US" sz="3759" spc="240" b="true">
                <a:solidFill>
                  <a:srgbClr val="EA6E1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Passion for Pizza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63887" y="3711415"/>
            <a:ext cx="13614955" cy="55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326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Join the necessary tables to find the total quantity of each pizza category ordered.</a:t>
            </a:r>
          </a:p>
          <a:p>
            <a:pPr algn="l">
              <a:lnSpc>
                <a:spcPts val="5544"/>
              </a:lnSpc>
            </a:pPr>
            <a:r>
              <a:rPr lang="en-US" sz="326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Determine the distribution of orders by hour of the day.</a:t>
            </a:r>
          </a:p>
          <a:p>
            <a:pPr algn="l">
              <a:lnSpc>
                <a:spcPts val="5544"/>
              </a:lnSpc>
            </a:pPr>
            <a:r>
              <a:rPr lang="en-US" sz="326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Join relevant tables to find the category-wise distribution of pizzas.</a:t>
            </a:r>
          </a:p>
          <a:p>
            <a:pPr algn="l">
              <a:lnSpc>
                <a:spcPts val="5544"/>
              </a:lnSpc>
            </a:pPr>
            <a:r>
              <a:rPr lang="en-US" sz="326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Group the orders by date and calculate the average number of pizzas ordered per day.</a:t>
            </a:r>
          </a:p>
          <a:p>
            <a:pPr algn="l">
              <a:lnSpc>
                <a:spcPts val="5544"/>
              </a:lnSpc>
            </a:pPr>
            <a:r>
              <a:rPr lang="en-US" sz="3261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Determine the top 3 most ordered pizza types based on revenue.</a:t>
            </a:r>
          </a:p>
          <a:p>
            <a:pPr algn="l" marL="0" indent="0" lvl="0">
              <a:lnSpc>
                <a:spcPts val="55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7451" y="87742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43050" y="8630969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4245" y="2953283"/>
            <a:ext cx="10749512" cy="5160667"/>
          </a:xfrm>
          <a:custGeom>
            <a:avLst/>
            <a:gdLst/>
            <a:ahLst/>
            <a:cxnLst/>
            <a:rect r="r" b="b" t="t" l="l"/>
            <a:pathLst>
              <a:path h="5160667" w="10749512">
                <a:moveTo>
                  <a:pt x="0" y="0"/>
                </a:moveTo>
                <a:lnTo>
                  <a:pt x="10749512" y="0"/>
                </a:lnTo>
                <a:lnTo>
                  <a:pt x="10749512" y="5160668"/>
                </a:lnTo>
                <a:lnTo>
                  <a:pt x="0" y="5160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54671" y="5260667"/>
            <a:ext cx="5753333" cy="4745649"/>
          </a:xfrm>
          <a:custGeom>
            <a:avLst/>
            <a:gdLst/>
            <a:ahLst/>
            <a:cxnLst/>
            <a:rect r="r" b="b" t="t" l="l"/>
            <a:pathLst>
              <a:path h="4745649" w="5753333">
                <a:moveTo>
                  <a:pt x="0" y="0"/>
                </a:moveTo>
                <a:lnTo>
                  <a:pt x="5753333" y="0"/>
                </a:lnTo>
                <a:lnTo>
                  <a:pt x="5753333" y="4745649"/>
                </a:lnTo>
                <a:lnTo>
                  <a:pt x="0" y="4745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048" t="0" r="-8048" b="-153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1029826"/>
            <a:ext cx="15879610" cy="179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2"/>
              </a:lnSpc>
              <a:spcBef>
                <a:spcPct val="0"/>
              </a:spcBef>
            </a:pPr>
            <a:r>
              <a:rPr lang="en-US" b="true" sz="735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DAGYS5pgG3c</dc:identifier>
  <dcterms:modified xsi:type="dcterms:W3CDTF">2011-08-01T06:04:30Z</dcterms:modified>
  <cp:revision>1</cp:revision>
  <dc:title>Brown Orange Modern Bold Pizza Resto Presentation</dc:title>
</cp:coreProperties>
</file>